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289" autoAdjust="0"/>
  </p:normalViewPr>
  <p:slideViewPr>
    <p:cSldViewPr snapToGrid="0">
      <p:cViewPr varScale="1">
        <p:scale>
          <a:sx n="72" d="100"/>
          <a:sy n="72" d="100"/>
        </p:scale>
        <p:origin x="26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0312F-2801-459B-AEDD-705709A54A5C}" type="datetimeFigureOut">
              <a:rPr lang="en-US" smtClean="0"/>
              <a:t>10/19/2022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C3DB65-9C29-4153-B22A-8A3DE0424B5C}" type="slidenum">
              <a:rPr lang="en-US" smtClean="0"/>
              <a:t>‹#›</a:t>
            </a:fld>
            <a:endParaRPr lang="en-US"/>
          </a:p>
        </p:txBody>
      </p:sp>
    </p:spTree>
    <p:extLst>
      <p:ext uri="{BB962C8B-B14F-4D97-AF65-F5344CB8AC3E}">
        <p14:creationId xmlns:p14="http://schemas.microsoft.com/office/powerpoint/2010/main" val="710050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C3DB65-9C29-4153-B22A-8A3DE0424B5C}" type="slidenum">
              <a:rPr lang="en-US" smtClean="0"/>
              <a:t>1</a:t>
            </a:fld>
            <a:endParaRPr lang="en-US"/>
          </a:p>
        </p:txBody>
      </p:sp>
    </p:spTree>
    <p:extLst>
      <p:ext uri="{BB962C8B-B14F-4D97-AF65-F5344CB8AC3E}">
        <p14:creationId xmlns:p14="http://schemas.microsoft.com/office/powerpoint/2010/main" val="271690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Many above-site level interventions are not included in FP Goals</a:t>
            </a:r>
          </a:p>
          <a:p>
            <a:endParaRPr lang="en-US" dirty="0"/>
          </a:p>
        </p:txBody>
      </p:sp>
      <p:sp>
        <p:nvSpPr>
          <p:cNvPr id="4" name="Slide Number Placeholder 3"/>
          <p:cNvSpPr>
            <a:spLocks noGrp="1"/>
          </p:cNvSpPr>
          <p:nvPr>
            <p:ph type="sldNum" sz="quarter" idx="5"/>
          </p:nvPr>
        </p:nvSpPr>
        <p:spPr/>
        <p:txBody>
          <a:bodyPr/>
          <a:lstStyle/>
          <a:p>
            <a:fld id="{31C3DB65-9C29-4153-B22A-8A3DE0424B5C}" type="slidenum">
              <a:rPr lang="en-US" smtClean="0"/>
              <a:t>11</a:t>
            </a:fld>
            <a:endParaRPr lang="en-US"/>
          </a:p>
        </p:txBody>
      </p:sp>
    </p:spTree>
    <p:extLst>
      <p:ext uri="{BB962C8B-B14F-4D97-AF65-F5344CB8AC3E}">
        <p14:creationId xmlns:p14="http://schemas.microsoft.com/office/powerpoint/2010/main" val="3277705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Excluded because there is not good effectiveness evidence for these areas</a:t>
            </a:r>
          </a:p>
          <a:p>
            <a:endParaRPr lang="en-US" dirty="0"/>
          </a:p>
        </p:txBody>
      </p:sp>
      <p:sp>
        <p:nvSpPr>
          <p:cNvPr id="4" name="Slide Number Placeholder 3"/>
          <p:cNvSpPr>
            <a:spLocks noGrp="1"/>
          </p:cNvSpPr>
          <p:nvPr>
            <p:ph type="sldNum" sz="quarter" idx="5"/>
          </p:nvPr>
        </p:nvSpPr>
        <p:spPr/>
        <p:txBody>
          <a:bodyPr/>
          <a:lstStyle/>
          <a:p>
            <a:fld id="{31C3DB65-9C29-4153-B22A-8A3DE0424B5C}" type="slidenum">
              <a:rPr lang="en-US" smtClean="0"/>
              <a:t>13</a:t>
            </a:fld>
            <a:endParaRPr lang="en-US"/>
          </a:p>
        </p:txBody>
      </p:sp>
    </p:spTree>
    <p:extLst>
      <p:ext uri="{BB962C8B-B14F-4D97-AF65-F5344CB8AC3E}">
        <p14:creationId xmlns:p14="http://schemas.microsoft.com/office/powerpoint/2010/main" val="861804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41923">
              <a:buFont typeface="Arial" panose="020B0604020202020204" pitchFamily="34" charset="0"/>
              <a:buChar char="•"/>
              <a:defRPr/>
            </a:pPr>
            <a:r>
              <a:rPr lang="en-US" dirty="0"/>
              <a:t>As a reminder, CIPs are a priority setting exercise, taking information from different resources, utilizing both impact and cost data.</a:t>
            </a:r>
          </a:p>
          <a:p>
            <a:pPr marL="171450" indent="-171450" defTabSz="941923">
              <a:buFont typeface="Arial" panose="020B0604020202020204" pitchFamily="34" charset="0"/>
              <a:buChar char="•"/>
              <a:defRPr/>
            </a:pPr>
            <a:r>
              <a:rPr lang="en-US" dirty="0"/>
              <a:t>Additional costing can be done after priority-setting if more data is needed. Various costing resources could be used to gather this data. These will all be discussed in additional slides and modules in this training. </a:t>
            </a:r>
          </a:p>
          <a:p>
            <a:pPr marL="171450" indent="-171450" defTabSz="941923">
              <a:buFont typeface="Arial" panose="020B0604020202020204" pitchFamily="34" charset="0"/>
              <a:buChar char="•"/>
              <a:defRPr/>
            </a:pPr>
            <a:r>
              <a:rPr lang="en-US" dirty="0"/>
              <a:t>Resources could include:</a:t>
            </a:r>
          </a:p>
          <a:p>
            <a:pPr marL="628650" lvl="1" indent="-171450" defTabSz="941923">
              <a:buFont typeface="Arial" panose="020B0604020202020204" pitchFamily="34" charset="0"/>
              <a:buChar char="•"/>
              <a:defRPr/>
            </a:pPr>
            <a:r>
              <a:rPr lang="en-US" dirty="0"/>
              <a:t>Family Planning Spending Assessments (</a:t>
            </a:r>
            <a:r>
              <a:rPr lang="en-US" dirty="0" err="1"/>
              <a:t>FPSAs</a:t>
            </a:r>
            <a:r>
              <a:rPr lang="en-US" dirty="0"/>
              <a:t>)</a:t>
            </a:r>
          </a:p>
          <a:p>
            <a:pPr marL="628650" lvl="1" indent="-171450" defTabSz="941923">
              <a:buFont typeface="Arial" panose="020B0604020202020204" pitchFamily="34" charset="0"/>
              <a:buChar char="•"/>
              <a:defRPr/>
            </a:pPr>
            <a:r>
              <a:rPr lang="en-US" dirty="0"/>
              <a:t>National Health Accounts (NHA) financial data</a:t>
            </a:r>
          </a:p>
          <a:p>
            <a:pPr marL="628650" lvl="1" indent="-171450" defTabSz="941923">
              <a:buFont typeface="Arial" panose="020B0604020202020204" pitchFamily="34" charset="0"/>
              <a:buChar char="•"/>
              <a:defRPr/>
            </a:pPr>
            <a:r>
              <a:rPr lang="en-US" dirty="0"/>
              <a:t>Unit Cost Database (UCD)</a:t>
            </a:r>
          </a:p>
          <a:p>
            <a:pPr marL="628650" lvl="1" indent="-171450" defTabSz="941923">
              <a:buFont typeface="Arial" panose="020B0604020202020204" pitchFamily="34" charset="0"/>
              <a:buChar char="•"/>
              <a:defRPr/>
            </a:pPr>
            <a:r>
              <a:rPr lang="en-US" dirty="0"/>
              <a:t>Unit Cost Study Repository (</a:t>
            </a:r>
            <a:r>
              <a:rPr lang="en-US" dirty="0" err="1"/>
              <a:t>UCSR</a:t>
            </a:r>
            <a:r>
              <a:rPr lang="en-US" dirty="0"/>
              <a:t>)</a:t>
            </a:r>
          </a:p>
          <a:p>
            <a:endParaRPr lang="en-US" dirty="0"/>
          </a:p>
        </p:txBody>
      </p:sp>
      <p:sp>
        <p:nvSpPr>
          <p:cNvPr id="4" name="Slide Number Placeholder 3"/>
          <p:cNvSpPr>
            <a:spLocks noGrp="1"/>
          </p:cNvSpPr>
          <p:nvPr>
            <p:ph type="sldNum" sz="quarter" idx="5"/>
          </p:nvPr>
        </p:nvSpPr>
        <p:spPr/>
        <p:txBody>
          <a:bodyPr/>
          <a:lstStyle/>
          <a:p>
            <a:fld id="{31C3DB65-9C29-4153-B22A-8A3DE0424B5C}" type="slidenum">
              <a:rPr lang="en-US" smtClean="0"/>
              <a:t>16</a:t>
            </a:fld>
            <a:endParaRPr lang="en-US"/>
          </a:p>
        </p:txBody>
      </p:sp>
    </p:spTree>
    <p:extLst>
      <p:ext uri="{BB962C8B-B14F-4D97-AF65-F5344CB8AC3E}">
        <p14:creationId xmlns:p14="http://schemas.microsoft.com/office/powerpoint/2010/main" val="220082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section will discuss how we can adapt unit costs from one setting to inform policy decisions in another setting.</a:t>
            </a:r>
          </a:p>
          <a:p>
            <a:endParaRPr lang="en-US" dirty="0"/>
          </a:p>
        </p:txBody>
      </p:sp>
      <p:sp>
        <p:nvSpPr>
          <p:cNvPr id="4" name="Slide Number Placeholder 3"/>
          <p:cNvSpPr>
            <a:spLocks noGrp="1"/>
          </p:cNvSpPr>
          <p:nvPr>
            <p:ph type="sldNum" sz="quarter" idx="5"/>
          </p:nvPr>
        </p:nvSpPr>
        <p:spPr/>
        <p:txBody>
          <a:bodyPr/>
          <a:lstStyle/>
          <a:p>
            <a:fld id="{31C3DB65-9C29-4153-B22A-8A3DE0424B5C}" type="slidenum">
              <a:rPr lang="en-US" smtClean="0"/>
              <a:t>18</a:t>
            </a:fld>
            <a:endParaRPr lang="en-US"/>
          </a:p>
        </p:txBody>
      </p:sp>
    </p:spTree>
    <p:extLst>
      <p:ext uri="{BB962C8B-B14F-4D97-AF65-F5344CB8AC3E}">
        <p14:creationId xmlns:p14="http://schemas.microsoft.com/office/powerpoint/2010/main" val="2562648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because we don’t have enough information; currency, time period, location, etc.</a:t>
            </a:r>
          </a:p>
          <a:p>
            <a:endParaRPr lang="en-US" dirty="0"/>
          </a:p>
        </p:txBody>
      </p:sp>
      <p:sp>
        <p:nvSpPr>
          <p:cNvPr id="4" name="Slide Number Placeholder 3"/>
          <p:cNvSpPr>
            <a:spLocks noGrp="1"/>
          </p:cNvSpPr>
          <p:nvPr>
            <p:ph type="sldNum" sz="quarter" idx="5"/>
          </p:nvPr>
        </p:nvSpPr>
        <p:spPr/>
        <p:txBody>
          <a:bodyPr/>
          <a:lstStyle/>
          <a:p>
            <a:fld id="{31C3DB65-9C29-4153-B22A-8A3DE0424B5C}" type="slidenum">
              <a:rPr lang="en-US" smtClean="0"/>
              <a:t>20</a:t>
            </a:fld>
            <a:endParaRPr lang="en-US"/>
          </a:p>
        </p:txBody>
      </p:sp>
    </p:spTree>
    <p:extLst>
      <p:ext uri="{BB962C8B-B14F-4D97-AF65-F5344CB8AC3E}">
        <p14:creationId xmlns:p14="http://schemas.microsoft.com/office/powerpoint/2010/main" val="3643764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the type of information that would be useful to know if utilizing cost data from another study.</a:t>
            </a:r>
          </a:p>
          <a:p>
            <a:pPr marL="171450" indent="-171450">
              <a:buFont typeface="Arial" panose="020B0604020202020204" pitchFamily="34" charset="0"/>
              <a:buChar char="•"/>
            </a:pPr>
            <a:r>
              <a:rPr lang="en-US" dirty="0"/>
              <a:t>Ideally, we would want to know all of this, but at a minimum the “characteristics” are necessary for determining comparability of a costing result</a:t>
            </a:r>
          </a:p>
          <a:p>
            <a:r>
              <a:rPr lang="en-US" dirty="0"/>
              <a:t>.</a:t>
            </a:r>
          </a:p>
          <a:p>
            <a:endParaRPr lang="en-US" dirty="0"/>
          </a:p>
        </p:txBody>
      </p:sp>
      <p:sp>
        <p:nvSpPr>
          <p:cNvPr id="4" name="Slide Number Placeholder 3"/>
          <p:cNvSpPr>
            <a:spLocks noGrp="1"/>
          </p:cNvSpPr>
          <p:nvPr>
            <p:ph type="sldNum" sz="quarter" idx="5"/>
          </p:nvPr>
        </p:nvSpPr>
        <p:spPr/>
        <p:txBody>
          <a:bodyPr/>
          <a:lstStyle/>
          <a:p>
            <a:fld id="{31C3DB65-9C29-4153-B22A-8A3DE0424B5C}" type="slidenum">
              <a:rPr lang="en-US" smtClean="0"/>
              <a:t>21</a:t>
            </a:fld>
            <a:endParaRPr lang="en-US"/>
          </a:p>
        </p:txBody>
      </p:sp>
    </p:spTree>
    <p:extLst>
      <p:ext uri="{BB962C8B-B14F-4D97-AF65-F5344CB8AC3E}">
        <p14:creationId xmlns:p14="http://schemas.microsoft.com/office/powerpoint/2010/main" val="3022372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only know that the result is “3” per pill. Though we now know more information, there are still key characteristics that are missing.</a:t>
            </a:r>
          </a:p>
          <a:p>
            <a:endParaRPr lang="en-US" dirty="0"/>
          </a:p>
        </p:txBody>
      </p:sp>
      <p:sp>
        <p:nvSpPr>
          <p:cNvPr id="4" name="Slide Number Placeholder 3"/>
          <p:cNvSpPr>
            <a:spLocks noGrp="1"/>
          </p:cNvSpPr>
          <p:nvPr>
            <p:ph type="sldNum" sz="quarter" idx="5"/>
          </p:nvPr>
        </p:nvSpPr>
        <p:spPr/>
        <p:txBody>
          <a:bodyPr/>
          <a:lstStyle/>
          <a:p>
            <a:fld id="{31C3DB65-9C29-4153-B22A-8A3DE0424B5C}" type="slidenum">
              <a:rPr lang="en-US" smtClean="0"/>
              <a:t>23</a:t>
            </a:fld>
            <a:endParaRPr lang="en-US"/>
          </a:p>
        </p:txBody>
      </p:sp>
    </p:spTree>
    <p:extLst>
      <p:ext uri="{BB962C8B-B14F-4D97-AF65-F5344CB8AC3E}">
        <p14:creationId xmlns:p14="http://schemas.microsoft.com/office/powerpoint/2010/main" val="2475849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difference in the cost of living between these two countries is significant enough that the South African cost would have to be adjusted before it could be used in Kenya. It could not directly be used without utilizing an adjustment factor</a:t>
            </a:r>
          </a:p>
          <a:p>
            <a:endParaRPr lang="en-US" dirty="0"/>
          </a:p>
        </p:txBody>
      </p:sp>
      <p:sp>
        <p:nvSpPr>
          <p:cNvPr id="4" name="Slide Number Placeholder 3"/>
          <p:cNvSpPr>
            <a:spLocks noGrp="1"/>
          </p:cNvSpPr>
          <p:nvPr>
            <p:ph type="sldNum" sz="quarter" idx="5"/>
          </p:nvPr>
        </p:nvSpPr>
        <p:spPr/>
        <p:txBody>
          <a:bodyPr/>
          <a:lstStyle/>
          <a:p>
            <a:fld id="{31C3DB65-9C29-4153-B22A-8A3DE0424B5C}" type="slidenum">
              <a:rPr lang="en-US" smtClean="0"/>
              <a:t>25</a:t>
            </a:fld>
            <a:endParaRPr lang="en-US"/>
          </a:p>
        </p:txBody>
      </p:sp>
    </p:spTree>
    <p:extLst>
      <p:ext uri="{BB962C8B-B14F-4D97-AF65-F5344CB8AC3E}">
        <p14:creationId xmlns:p14="http://schemas.microsoft.com/office/powerpoint/2010/main" val="4138556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taller bar on the left is for a hospital, the bar on the right is for a health center. </a:t>
            </a:r>
          </a:p>
          <a:p>
            <a:pPr marL="171450" indent="-171450">
              <a:buFont typeface="Arial" panose="020B0604020202020204" pitchFamily="34" charset="0"/>
              <a:buChar char="•"/>
            </a:pPr>
            <a:r>
              <a:rPr lang="en-US" dirty="0"/>
              <a:t>Costs are divided into HR, space and equipment, medicines, and overhead costs.</a:t>
            </a:r>
          </a:p>
          <a:p>
            <a:endParaRPr lang="en-US" dirty="0"/>
          </a:p>
        </p:txBody>
      </p:sp>
      <p:sp>
        <p:nvSpPr>
          <p:cNvPr id="4" name="Slide Number Placeholder 3"/>
          <p:cNvSpPr>
            <a:spLocks noGrp="1"/>
          </p:cNvSpPr>
          <p:nvPr>
            <p:ph type="sldNum" sz="quarter" idx="5"/>
          </p:nvPr>
        </p:nvSpPr>
        <p:spPr/>
        <p:txBody>
          <a:bodyPr/>
          <a:lstStyle/>
          <a:p>
            <a:fld id="{31C3DB65-9C29-4153-B22A-8A3DE0424B5C}" type="slidenum">
              <a:rPr lang="en-US" smtClean="0"/>
              <a:t>26</a:t>
            </a:fld>
            <a:endParaRPr lang="en-US"/>
          </a:p>
        </p:txBody>
      </p:sp>
    </p:spTree>
    <p:extLst>
      <p:ext uri="{BB962C8B-B14F-4D97-AF65-F5344CB8AC3E}">
        <p14:creationId xmlns:p14="http://schemas.microsoft.com/office/powerpoint/2010/main" val="3930997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B050"/>
                </a:solidFill>
                <a:latin typeface="Gill Sans MT"/>
              </a:rPr>
              <a:t>All cost components are higher at the hospital </a:t>
            </a:r>
            <a:r>
              <a:rPr lang="en-US" i="1" dirty="0">
                <a:solidFill>
                  <a:srgbClr val="00B050"/>
                </a:solidFill>
                <a:latin typeface="Gill Sans MT"/>
              </a:rPr>
              <a:t>except</a:t>
            </a:r>
            <a:r>
              <a:rPr lang="en-US" dirty="0">
                <a:solidFill>
                  <a:srgbClr val="00B050"/>
                </a:solidFill>
                <a:latin typeface="Gill Sans MT"/>
              </a:rPr>
              <a:t> medicines</a:t>
            </a:r>
          </a:p>
          <a:p>
            <a:endParaRPr lang="en-US" dirty="0"/>
          </a:p>
        </p:txBody>
      </p:sp>
      <p:sp>
        <p:nvSpPr>
          <p:cNvPr id="4" name="Slide Number Placeholder 3"/>
          <p:cNvSpPr>
            <a:spLocks noGrp="1"/>
          </p:cNvSpPr>
          <p:nvPr>
            <p:ph type="sldNum" sz="quarter" idx="5"/>
          </p:nvPr>
        </p:nvSpPr>
        <p:spPr/>
        <p:txBody>
          <a:bodyPr/>
          <a:lstStyle/>
          <a:p>
            <a:fld id="{31C3DB65-9C29-4153-B22A-8A3DE0424B5C}" type="slidenum">
              <a:rPr lang="en-US" smtClean="0"/>
              <a:t>27</a:t>
            </a:fld>
            <a:endParaRPr lang="en-US"/>
          </a:p>
        </p:txBody>
      </p:sp>
    </p:spTree>
    <p:extLst>
      <p:ext uri="{BB962C8B-B14F-4D97-AF65-F5344CB8AC3E}">
        <p14:creationId xmlns:p14="http://schemas.microsoft.com/office/powerpoint/2010/main" val="1578288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the basics of costing and economic evaluations have been discussed, a few examples of costing for family planning in the “real world” will be covered. This next section will cover costed implementation plans (CIPs), and how economic evaluations can assist with CIPs and FP program planning.</a:t>
            </a:r>
          </a:p>
          <a:p>
            <a:endParaRPr lang="en-US" dirty="0"/>
          </a:p>
        </p:txBody>
      </p:sp>
      <p:sp>
        <p:nvSpPr>
          <p:cNvPr id="4" name="Slide Number Placeholder 3"/>
          <p:cNvSpPr>
            <a:spLocks noGrp="1"/>
          </p:cNvSpPr>
          <p:nvPr>
            <p:ph type="sldNum" sz="quarter" idx="5"/>
          </p:nvPr>
        </p:nvSpPr>
        <p:spPr/>
        <p:txBody>
          <a:bodyPr/>
          <a:lstStyle/>
          <a:p>
            <a:fld id="{31C3DB65-9C29-4153-B22A-8A3DE0424B5C}" type="slidenum">
              <a:rPr lang="en-US" smtClean="0"/>
              <a:t>2</a:t>
            </a:fld>
            <a:endParaRPr lang="en-US"/>
          </a:p>
        </p:txBody>
      </p:sp>
    </p:spTree>
    <p:extLst>
      <p:ext uri="{BB962C8B-B14F-4D97-AF65-F5344CB8AC3E}">
        <p14:creationId xmlns:p14="http://schemas.microsoft.com/office/powerpoint/2010/main" val="1400776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After digging into the reasons behind these differences, the authors identified several issues.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are examples of how cost data can help identify inefficiencies in provision of care, such as stock outs, HR shortages, and difficulties in client flow.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can also be reasons not related to efficiency that can explain difference in cost, such as heterogeneity in patients.</a:t>
            </a:r>
          </a:p>
          <a:p>
            <a:endParaRPr lang="en-US" dirty="0"/>
          </a:p>
        </p:txBody>
      </p:sp>
      <p:sp>
        <p:nvSpPr>
          <p:cNvPr id="4" name="Slide Number Placeholder 3"/>
          <p:cNvSpPr>
            <a:spLocks noGrp="1"/>
          </p:cNvSpPr>
          <p:nvPr>
            <p:ph type="sldNum" sz="quarter" idx="5"/>
          </p:nvPr>
        </p:nvSpPr>
        <p:spPr/>
        <p:txBody>
          <a:bodyPr/>
          <a:lstStyle/>
          <a:p>
            <a:fld id="{31C3DB65-9C29-4153-B22A-8A3DE0424B5C}" type="slidenum">
              <a:rPr lang="en-US" smtClean="0"/>
              <a:t>30</a:t>
            </a:fld>
            <a:endParaRPr lang="en-US"/>
          </a:p>
        </p:txBody>
      </p:sp>
    </p:spTree>
    <p:extLst>
      <p:ext uri="{BB962C8B-B14F-4D97-AF65-F5344CB8AC3E}">
        <p14:creationId xmlns:p14="http://schemas.microsoft.com/office/powerpoint/2010/main" val="3163917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41923">
              <a:buFont typeface="Arial" panose="020B0604020202020204" pitchFamily="34" charset="0"/>
              <a:buChar char="•"/>
              <a:defRPr/>
            </a:pPr>
            <a:r>
              <a:rPr lang="en-US" dirty="0">
                <a:highlight>
                  <a:srgbClr val="FFFF00"/>
                </a:highlight>
              </a:rPr>
              <a:t>Costed Implementation Plans (CIPs) help government translate family planning goals into concrete programs and policies.</a:t>
            </a:r>
          </a:p>
          <a:p>
            <a:pPr marL="171450" indent="-171450" defTabSz="941923">
              <a:buFont typeface="Arial" panose="020B0604020202020204" pitchFamily="34" charset="0"/>
              <a:buChar char="•"/>
              <a:defRPr/>
            </a:pPr>
            <a:r>
              <a:rPr lang="en-US" dirty="0">
                <a:highlight>
                  <a:srgbClr val="FFFF00"/>
                </a:highlight>
              </a:rPr>
              <a:t>Cost data help to do this initially by assisting with the prioritization of interventions, and then utilizing cost data to predict future costs and inform allocation decisions. Using forecasted costs of activities can help technical teams to prioritize interventions.</a:t>
            </a:r>
          </a:p>
          <a:p>
            <a:pPr marL="171450" indent="-171450" defTabSz="941923">
              <a:buFont typeface="Arial" panose="020B0604020202020204" pitchFamily="34" charset="0"/>
              <a:buChar char="•"/>
              <a:defRPr/>
            </a:pPr>
            <a:r>
              <a:rPr lang="en-US" dirty="0">
                <a:highlight>
                  <a:srgbClr val="FFFF00"/>
                </a:highlight>
              </a:rPr>
              <a:t>To access available CIPs: https://www.familyplanning2020.org/cip </a:t>
            </a:r>
          </a:p>
          <a:p>
            <a:endParaRPr lang="en-US" dirty="0"/>
          </a:p>
        </p:txBody>
      </p:sp>
      <p:sp>
        <p:nvSpPr>
          <p:cNvPr id="4" name="Slide Number Placeholder 3"/>
          <p:cNvSpPr>
            <a:spLocks noGrp="1"/>
          </p:cNvSpPr>
          <p:nvPr>
            <p:ph type="sldNum" sz="quarter" idx="5"/>
          </p:nvPr>
        </p:nvSpPr>
        <p:spPr/>
        <p:txBody>
          <a:bodyPr/>
          <a:lstStyle/>
          <a:p>
            <a:fld id="{31C3DB65-9C29-4153-B22A-8A3DE0424B5C}" type="slidenum">
              <a:rPr lang="en-US" smtClean="0"/>
              <a:t>4</a:t>
            </a:fld>
            <a:endParaRPr lang="en-US"/>
          </a:p>
        </p:txBody>
      </p:sp>
    </p:spTree>
    <p:extLst>
      <p:ext uri="{BB962C8B-B14F-4D97-AF65-F5344CB8AC3E}">
        <p14:creationId xmlns:p14="http://schemas.microsoft.com/office/powerpoint/2010/main" val="1458749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Recommended focus areas are activities that can be included in a CIP.</a:t>
            </a:r>
          </a:p>
          <a:p>
            <a:pPr marL="171450" indent="-171450">
              <a:buFont typeface="Arial" panose="020B0604020202020204" pitchFamily="34" charset="0"/>
              <a:buChar char="•"/>
            </a:pPr>
            <a:r>
              <a:rPr lang="en-US" dirty="0"/>
              <a:t>Service delivery and access are site-level, while the remainder of the areas listed in this slide are at the above-site level.</a:t>
            </a:r>
          </a:p>
          <a:p>
            <a:pPr marL="171450" indent="-171450">
              <a:buFont typeface="Arial" panose="020B0604020202020204" pitchFamily="34" charset="0"/>
              <a:buChar char="•"/>
            </a:pPr>
            <a:r>
              <a:rPr lang="en-US" dirty="0"/>
              <a:t>Note that monitoring and evaluation can be at both the site and above-site level, depending where and how they are implemented. </a:t>
            </a:r>
          </a:p>
          <a:p>
            <a:endParaRPr lang="en-US" dirty="0"/>
          </a:p>
        </p:txBody>
      </p:sp>
      <p:sp>
        <p:nvSpPr>
          <p:cNvPr id="4" name="Slide Number Placeholder 3"/>
          <p:cNvSpPr>
            <a:spLocks noGrp="1"/>
          </p:cNvSpPr>
          <p:nvPr>
            <p:ph type="sldNum" sz="quarter" idx="5"/>
          </p:nvPr>
        </p:nvSpPr>
        <p:spPr/>
        <p:txBody>
          <a:bodyPr/>
          <a:lstStyle/>
          <a:p>
            <a:fld id="{31C3DB65-9C29-4153-B22A-8A3DE0424B5C}" type="slidenum">
              <a:rPr lang="en-US" smtClean="0"/>
              <a:t>5</a:t>
            </a:fld>
            <a:endParaRPr lang="en-US"/>
          </a:p>
        </p:txBody>
      </p:sp>
    </p:spTree>
    <p:extLst>
      <p:ext uri="{BB962C8B-B14F-4D97-AF65-F5344CB8AC3E}">
        <p14:creationId xmlns:p14="http://schemas.microsoft.com/office/powerpoint/2010/main" val="838063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that activities are spread across the focus areas. However, these activities, focus areas, and priorities must be defined before the CIP is costed.</a:t>
            </a:r>
          </a:p>
          <a:p>
            <a:pPr marL="171450" indent="-171450">
              <a:buFont typeface="Arial" panose="020B0604020202020204" pitchFamily="34" charset="0"/>
              <a:buChar char="•"/>
            </a:pPr>
            <a:r>
              <a:rPr lang="en-US" dirty="0"/>
              <a:t>When these activities are ready to be costed, </a:t>
            </a:r>
            <a:r>
              <a:rPr lang="en-US" dirty="0" err="1"/>
              <a:t>ICERs</a:t>
            </a:r>
            <a:r>
              <a:rPr lang="en-US" dirty="0"/>
              <a:t> can help determine the incremental cost and incremental impact of additional FP activities.</a:t>
            </a:r>
          </a:p>
          <a:p>
            <a:pPr marL="171450" indent="-171450">
              <a:buFont typeface="Arial" panose="020B0604020202020204" pitchFamily="34" charset="0"/>
              <a:buChar char="•"/>
            </a:pPr>
            <a:r>
              <a:rPr lang="en-US" dirty="0"/>
              <a:t>Recently, the CIP process has been reviewed to understand ways in which a CIP can better reflect FP priorities within a country. The guidance for gathering data and creating these CIPs is currently being reviewed and edited to make the necessary adjustments to the CIP process.</a:t>
            </a:r>
          </a:p>
          <a:p>
            <a:pPr marL="171450" indent="-171450">
              <a:buFont typeface="Arial" panose="020B0604020202020204" pitchFamily="34" charset="0"/>
              <a:buChar char="•"/>
            </a:pPr>
            <a:r>
              <a:rPr lang="en-US" dirty="0"/>
              <a:t>The next round of CIPs is expected to see a greater focus on country-specific priorities and utilizing cost and impact data to decide on a final set of priorities</a:t>
            </a:r>
          </a:p>
          <a:p>
            <a:endParaRPr lang="en-US" dirty="0"/>
          </a:p>
        </p:txBody>
      </p:sp>
      <p:sp>
        <p:nvSpPr>
          <p:cNvPr id="4" name="Slide Number Placeholder 3"/>
          <p:cNvSpPr>
            <a:spLocks noGrp="1"/>
          </p:cNvSpPr>
          <p:nvPr>
            <p:ph type="sldNum" sz="quarter" idx="5"/>
          </p:nvPr>
        </p:nvSpPr>
        <p:spPr/>
        <p:txBody>
          <a:bodyPr/>
          <a:lstStyle/>
          <a:p>
            <a:fld id="{31C3DB65-9C29-4153-B22A-8A3DE0424B5C}" type="slidenum">
              <a:rPr lang="en-US" smtClean="0"/>
              <a:t>6</a:t>
            </a:fld>
            <a:endParaRPr lang="en-US"/>
          </a:p>
        </p:txBody>
      </p:sp>
    </p:spTree>
    <p:extLst>
      <p:ext uri="{BB962C8B-B14F-4D97-AF65-F5344CB8AC3E}">
        <p14:creationId xmlns:p14="http://schemas.microsoft.com/office/powerpoint/2010/main" val="919231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how can priorities for these CIPs be set? Economic evaluations can help answer this question.</a:t>
            </a:r>
          </a:p>
          <a:p>
            <a:pPr marL="171450" indent="-171450">
              <a:buFont typeface="Arial" panose="020B0604020202020204" pitchFamily="34" charset="0"/>
              <a:buChar char="•"/>
            </a:pPr>
            <a:r>
              <a:rPr lang="en-US" dirty="0"/>
              <a:t>Another tool that can be used is called FP Goals, which can model different investment scenarios to help program planners compare plans and focus areas.</a:t>
            </a:r>
          </a:p>
          <a:p>
            <a:pPr marL="171450" indent="-171450">
              <a:buFont typeface="Arial" panose="020B0604020202020204" pitchFamily="34" charset="0"/>
              <a:buChar char="•"/>
            </a:pPr>
            <a:r>
              <a:rPr lang="en-US" dirty="0"/>
              <a:t>FP Goals utilizes demographic data and evidence on effectiveness of different FP interventions to help countries look at different program scenarios and prioritize interventions and investments for the FP programs.</a:t>
            </a:r>
          </a:p>
          <a:p>
            <a:endParaRPr lang="en-US" dirty="0"/>
          </a:p>
        </p:txBody>
      </p:sp>
      <p:sp>
        <p:nvSpPr>
          <p:cNvPr id="4" name="Slide Number Placeholder 3"/>
          <p:cNvSpPr>
            <a:spLocks noGrp="1"/>
          </p:cNvSpPr>
          <p:nvPr>
            <p:ph type="sldNum" sz="quarter" idx="5"/>
          </p:nvPr>
        </p:nvSpPr>
        <p:spPr/>
        <p:txBody>
          <a:bodyPr/>
          <a:lstStyle/>
          <a:p>
            <a:fld id="{31C3DB65-9C29-4153-B22A-8A3DE0424B5C}" type="slidenum">
              <a:rPr lang="en-US" smtClean="0"/>
              <a:t>7</a:t>
            </a:fld>
            <a:endParaRPr lang="en-US"/>
          </a:p>
        </p:txBody>
      </p:sp>
    </p:spTree>
    <p:extLst>
      <p:ext uri="{BB962C8B-B14F-4D97-AF65-F5344CB8AC3E}">
        <p14:creationId xmlns:p14="http://schemas.microsoft.com/office/powerpoint/2010/main" val="3234777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Establishing a Baseline:</a:t>
            </a:r>
            <a:r>
              <a:rPr lang="en-US" dirty="0"/>
              <a:t> Data is collected from a range of sources (surveys, program reports, HMIS/</a:t>
            </a:r>
            <a:r>
              <a:rPr lang="en-US" dirty="0" err="1"/>
              <a:t>LMIS</a:t>
            </a:r>
            <a:r>
              <a:rPr lang="en-US" dirty="0"/>
              <a:t> Systems, and key informant interviews). </a:t>
            </a:r>
          </a:p>
          <a:p>
            <a:pPr>
              <a:buFont typeface="Arial" panose="020B0604020202020204" pitchFamily="34" charset="0"/>
              <a:buChar char="•"/>
            </a:pPr>
            <a:r>
              <a:rPr lang="en-US" dirty="0"/>
              <a:t>This data is used to understand what Family Planning efforts and programs are currently underway. </a:t>
            </a:r>
          </a:p>
          <a:p>
            <a:pPr>
              <a:buFont typeface="Arial" panose="020B0604020202020204" pitchFamily="34" charset="0"/>
              <a:buChar char="•"/>
            </a:pPr>
            <a:r>
              <a:rPr lang="en-US" b="1" dirty="0"/>
              <a:t>Defining Scale Up:</a:t>
            </a:r>
            <a:r>
              <a:rPr lang="en-US" dirty="0"/>
              <a:t> Based on strategies and plans and discussions with stakeholders, a scenario is developed in which scale-up and implementation of new programs are defined. </a:t>
            </a:r>
          </a:p>
          <a:p>
            <a:pPr>
              <a:buFont typeface="Arial" panose="020B0604020202020204" pitchFamily="34" charset="0"/>
              <a:buChar char="•"/>
            </a:pPr>
            <a:r>
              <a:rPr lang="en-US" b="1" dirty="0"/>
              <a:t>Projecting </a:t>
            </a:r>
            <a:r>
              <a:rPr lang="en-US" b="1" dirty="0" err="1"/>
              <a:t>mCPR</a:t>
            </a:r>
            <a:r>
              <a:rPr lang="en-US" b="1" dirty="0"/>
              <a:t> Growth:</a:t>
            </a:r>
            <a:r>
              <a:rPr lang="en-US" dirty="0"/>
              <a:t> Based on the scale of those interventions defined in strategies and plans, coverage of those interventions is estimated. </a:t>
            </a:r>
          </a:p>
          <a:p>
            <a:pPr>
              <a:buFont typeface="Arial" panose="020B0604020202020204" pitchFamily="34" charset="0"/>
              <a:buChar char="•"/>
            </a:pPr>
            <a:r>
              <a:rPr lang="en-US" dirty="0"/>
              <a:t>Based on global evidence on the effectiveness of various types of FP interventions, the impact of the coverage on </a:t>
            </a:r>
            <a:r>
              <a:rPr lang="en-US" dirty="0" err="1"/>
              <a:t>mCPR</a:t>
            </a:r>
            <a:r>
              <a:rPr lang="en-US" dirty="0"/>
              <a:t> growth is projected. </a:t>
            </a:r>
          </a:p>
          <a:p>
            <a:pPr>
              <a:buFont typeface="Arial" panose="020B0604020202020204" pitchFamily="34" charset="0"/>
              <a:buChar char="•"/>
            </a:pPr>
            <a:r>
              <a:rPr lang="en-US" dirty="0"/>
              <a:t>This process of defining scale-up and projecting </a:t>
            </a:r>
            <a:r>
              <a:rPr lang="en-US" dirty="0" err="1"/>
              <a:t>mCPR</a:t>
            </a:r>
            <a:r>
              <a:rPr lang="en-US" dirty="0"/>
              <a:t> growth is repeated to provide multiple scenarios, with varying levels of scale-up of existing programs and various options for implementation of new programs. </a:t>
            </a:r>
          </a:p>
          <a:p>
            <a:endParaRPr lang="en-US" dirty="0"/>
          </a:p>
        </p:txBody>
      </p:sp>
      <p:sp>
        <p:nvSpPr>
          <p:cNvPr id="4" name="Slide Number Placeholder 3"/>
          <p:cNvSpPr>
            <a:spLocks noGrp="1"/>
          </p:cNvSpPr>
          <p:nvPr>
            <p:ph type="sldNum" sz="quarter" idx="5"/>
          </p:nvPr>
        </p:nvSpPr>
        <p:spPr/>
        <p:txBody>
          <a:bodyPr/>
          <a:lstStyle/>
          <a:p>
            <a:fld id="{31C3DB65-9C29-4153-B22A-8A3DE0424B5C}" type="slidenum">
              <a:rPr lang="en-US" smtClean="0"/>
              <a:t>8</a:t>
            </a:fld>
            <a:endParaRPr lang="en-US"/>
          </a:p>
        </p:txBody>
      </p:sp>
    </p:spTree>
    <p:extLst>
      <p:ext uri="{BB962C8B-B14F-4D97-AF65-F5344CB8AC3E}">
        <p14:creationId xmlns:p14="http://schemas.microsoft.com/office/powerpoint/2010/main" val="767917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FP Goals uses evidence from more than 70 studies. Estimates have been made around the potential effectiveness of a range of interventions on increasing </a:t>
            </a:r>
            <a:r>
              <a:rPr lang="en-US" dirty="0" err="1"/>
              <a:t>mCPR</a:t>
            </a:r>
            <a:r>
              <a:rPr lang="en-US" dirty="0"/>
              <a:t>. </a:t>
            </a:r>
          </a:p>
          <a:p>
            <a:pPr marL="171450" indent="-171450">
              <a:buFont typeface="Arial" panose="020B0604020202020204" pitchFamily="34" charset="0"/>
              <a:buChar char="•"/>
            </a:pPr>
            <a:r>
              <a:rPr lang="en-US" dirty="0"/>
              <a:t>Cost data can be input by users.</a:t>
            </a:r>
          </a:p>
          <a:p>
            <a:pPr marL="171450" indent="-171450">
              <a:buFont typeface="Arial" panose="020B0604020202020204" pitchFamily="34" charset="0"/>
              <a:buChar char="•"/>
            </a:pPr>
            <a:r>
              <a:rPr lang="en-US" dirty="0"/>
              <a:t>Shown above is an illustrative example of an FP Goals result. The model depicts the </a:t>
            </a:r>
            <a:r>
              <a:rPr lang="en-US" dirty="0" err="1"/>
              <a:t>mCPR</a:t>
            </a:r>
            <a:r>
              <a:rPr lang="en-US" dirty="0"/>
              <a:t> growth estimated in each scenario, as well as the relative contribution of each intervention. Results can be used to assess a realistic </a:t>
            </a:r>
            <a:r>
              <a:rPr lang="en-US" dirty="0" err="1"/>
              <a:t>mCPR</a:t>
            </a:r>
            <a:r>
              <a:rPr lang="en-US" dirty="0"/>
              <a:t> goal, and support discussions on prioritization of interventions. </a:t>
            </a:r>
          </a:p>
          <a:p>
            <a:endParaRPr lang="en-US" dirty="0"/>
          </a:p>
        </p:txBody>
      </p:sp>
      <p:sp>
        <p:nvSpPr>
          <p:cNvPr id="4" name="Slide Number Placeholder 3"/>
          <p:cNvSpPr>
            <a:spLocks noGrp="1"/>
          </p:cNvSpPr>
          <p:nvPr>
            <p:ph type="sldNum" sz="quarter" idx="5"/>
          </p:nvPr>
        </p:nvSpPr>
        <p:spPr/>
        <p:txBody>
          <a:bodyPr/>
          <a:lstStyle/>
          <a:p>
            <a:fld id="{31C3DB65-9C29-4153-B22A-8A3DE0424B5C}" type="slidenum">
              <a:rPr lang="en-US" smtClean="0"/>
              <a:t>9</a:t>
            </a:fld>
            <a:endParaRPr lang="en-US"/>
          </a:p>
        </p:txBody>
      </p:sp>
    </p:spTree>
    <p:extLst>
      <p:ext uri="{BB962C8B-B14F-4D97-AF65-F5344CB8AC3E}">
        <p14:creationId xmlns:p14="http://schemas.microsoft.com/office/powerpoint/2010/main" val="3569159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Meaning all focus areas within a CIP, as it is currently designed.</a:t>
            </a:r>
          </a:p>
          <a:p>
            <a:endParaRPr lang="en-US" dirty="0"/>
          </a:p>
        </p:txBody>
      </p:sp>
      <p:sp>
        <p:nvSpPr>
          <p:cNvPr id="4" name="Slide Number Placeholder 3"/>
          <p:cNvSpPr>
            <a:spLocks noGrp="1"/>
          </p:cNvSpPr>
          <p:nvPr>
            <p:ph type="sldNum" sz="quarter" idx="5"/>
          </p:nvPr>
        </p:nvSpPr>
        <p:spPr/>
        <p:txBody>
          <a:bodyPr/>
          <a:lstStyle/>
          <a:p>
            <a:fld id="{31C3DB65-9C29-4153-B22A-8A3DE0424B5C}" type="slidenum">
              <a:rPr lang="en-US" smtClean="0"/>
              <a:t>10</a:t>
            </a:fld>
            <a:endParaRPr lang="en-US"/>
          </a:p>
        </p:txBody>
      </p:sp>
    </p:spTree>
    <p:extLst>
      <p:ext uri="{BB962C8B-B14F-4D97-AF65-F5344CB8AC3E}">
        <p14:creationId xmlns:p14="http://schemas.microsoft.com/office/powerpoint/2010/main" val="715312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4B119-2BCD-F974-DD9F-65C8BD2476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EDFB14-FE79-FCE0-AE40-00C480C2E129}"/>
              </a:ext>
            </a:extLst>
          </p:cNvPr>
          <p:cNvSpPr>
            <a:spLocks noGrp="1"/>
          </p:cNvSpPr>
          <p:nvPr>
            <p:ph type="dt" sz="half" idx="10"/>
          </p:nvPr>
        </p:nvSpPr>
        <p:spPr/>
        <p:txBody>
          <a:bodyPr/>
          <a:lstStyle/>
          <a:p>
            <a:fld id="{5B88F1FA-DE21-49F6-A1F6-0A162B610ACC}" type="datetimeFigureOut">
              <a:rPr lang="en-US" smtClean="0"/>
              <a:t>10/19/2022</a:t>
            </a:fld>
            <a:endParaRPr lang="en-US"/>
          </a:p>
        </p:txBody>
      </p:sp>
      <p:sp>
        <p:nvSpPr>
          <p:cNvPr id="4" name="Footer Placeholder 3">
            <a:extLst>
              <a:ext uri="{FF2B5EF4-FFF2-40B4-BE49-F238E27FC236}">
                <a16:creationId xmlns:a16="http://schemas.microsoft.com/office/drawing/2014/main" id="{D7E874C7-07BC-46FD-2EE9-9517D448EC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3A1187-FA6E-04CB-4A4C-B941102EB274}"/>
              </a:ext>
            </a:extLst>
          </p:cNvPr>
          <p:cNvSpPr>
            <a:spLocks noGrp="1"/>
          </p:cNvSpPr>
          <p:nvPr>
            <p:ph type="sldNum" sz="quarter" idx="12"/>
          </p:nvPr>
        </p:nvSpPr>
        <p:spPr/>
        <p:txBody>
          <a:bodyPr/>
          <a:lstStyle/>
          <a:p>
            <a:fld id="{A55C7752-8A8C-4A21-9D0C-BC0C16D87C48}" type="slidenum">
              <a:rPr lang="en-US" smtClean="0"/>
              <a:t>‹#›</a:t>
            </a:fld>
            <a:endParaRPr lang="en-US"/>
          </a:p>
        </p:txBody>
      </p:sp>
    </p:spTree>
    <p:extLst>
      <p:ext uri="{BB962C8B-B14F-4D97-AF65-F5344CB8AC3E}">
        <p14:creationId xmlns:p14="http://schemas.microsoft.com/office/powerpoint/2010/main" val="95676886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B8245C-0A0F-7301-3950-5B44421FEBF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977F74-049C-41C4-71C5-AC2EDAE9787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057551-A943-F654-E943-63BEB957E29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88F1FA-DE21-49F6-A1F6-0A162B610ACC}" type="datetimeFigureOut">
              <a:rPr lang="en-US" smtClean="0"/>
              <a:t>10/19/2022</a:t>
            </a:fld>
            <a:endParaRPr lang="en-US"/>
          </a:p>
        </p:txBody>
      </p:sp>
      <p:sp>
        <p:nvSpPr>
          <p:cNvPr id="5" name="Footer Placeholder 4">
            <a:extLst>
              <a:ext uri="{FF2B5EF4-FFF2-40B4-BE49-F238E27FC236}">
                <a16:creationId xmlns:a16="http://schemas.microsoft.com/office/drawing/2014/main" id="{7E35AB84-61E1-7C51-2A72-F1610CA1FC8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128953-5AC1-7ECD-110E-59AD006A049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5C7752-8A8C-4A21-9D0C-BC0C16D87C48}" type="slidenum">
              <a:rPr lang="en-US" smtClean="0"/>
              <a:t>‹#›</a:t>
            </a:fld>
            <a:endParaRPr lang="en-US"/>
          </a:p>
        </p:txBody>
      </p:sp>
    </p:spTree>
    <p:extLst>
      <p:ext uri="{BB962C8B-B14F-4D97-AF65-F5344CB8AC3E}">
        <p14:creationId xmlns:p14="http://schemas.microsoft.com/office/powerpoint/2010/main" val="3799688030"/>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28E3035-2212-60D1-4F93-5125C18FD0B6}"/>
              </a:ext>
            </a:extLst>
          </p:cNvPr>
          <p:cNvSpPr>
            <a:spLocks noGrp="1"/>
          </p:cNvSpPr>
          <p:nvPr>
            <p:ph type="title"/>
          </p:nvPr>
        </p:nvSpPr>
        <p:spPr/>
        <p:txBody>
          <a:bodyPr>
            <a:normAutofit fontScale="90000"/>
          </a:bodyPr>
          <a:lstStyle/>
          <a:p>
            <a:r>
              <a:rPr lang="en-US"/>
              <a:t>Costing for Family Planning: </a:t>
            </a:r>
            <a:br>
              <a:rPr lang="en-US"/>
            </a:br>
            <a:r>
              <a:rPr lang="en-US" sz="3600" i="1"/>
              <a:t>Real World Applications of Costing for Family Planning</a:t>
            </a:r>
            <a:endParaRPr lang="en-US" sz="3600" i="1" dirty="0"/>
          </a:p>
        </p:txBody>
      </p:sp>
      <p:pic>
        <p:nvPicPr>
          <p:cNvPr id="3" name="Picture 2">
            <a:extLst>
              <a:ext uri="{FF2B5EF4-FFF2-40B4-BE49-F238E27FC236}">
                <a16:creationId xmlns:a16="http://schemas.microsoft.com/office/drawing/2014/main" id="{EA6E5670-22BF-8C29-7389-C98446C5267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13024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ADE47C1-67B2-A7ED-0BC3-56B3BC4D663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BD6AA85-DB67-DE9C-1EA0-526C2F3340C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81574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18CCA08-3ABC-A21F-189D-E6FA77A5D52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6AA767B-819D-1225-69EF-A4ADD482DFA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76525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82E67FD-19D2-6729-3508-F2BAA30C23D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13E6ADB-767F-DDF1-082D-D7B7535520C7}"/>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72983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52636A9-6FE9-7981-F79D-922ADC0DB60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BC227C0-CD66-7243-521F-26F6B7BEBA3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07917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0E9F275-BFF4-E0F1-B4D7-AC3CA31F8A0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C91E1F7-D82A-F30D-CFC8-B360C014D1CA}"/>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80062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55E68FD-B11E-CEEA-B8F4-553B8B77FB1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E1C94BEF-8D17-F60E-5315-6A1656DF455B}"/>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68457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3429A9C-64B9-355A-BCE2-D29680D5E955}"/>
              </a:ext>
            </a:extLst>
          </p:cNvPr>
          <p:cNvSpPr>
            <a:spLocks noGrp="1"/>
          </p:cNvSpPr>
          <p:nvPr>
            <p:ph type="title"/>
          </p:nvPr>
        </p:nvSpPr>
        <p:spPr/>
        <p:txBody>
          <a:bodyPr/>
          <a:lstStyle/>
          <a:p>
            <a:r>
              <a:rPr lang="en-US" sz="3200"/>
              <a:t>Circling back to CIPs</a:t>
            </a:r>
            <a:endParaRPr lang="en-US" sz="3200" dirty="0"/>
          </a:p>
        </p:txBody>
      </p:sp>
      <p:pic>
        <p:nvPicPr>
          <p:cNvPr id="3" name="Picture 2">
            <a:extLst>
              <a:ext uri="{FF2B5EF4-FFF2-40B4-BE49-F238E27FC236}">
                <a16:creationId xmlns:a16="http://schemas.microsoft.com/office/drawing/2014/main" id="{4AC0A98E-9C11-621C-143D-49CA63638CF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06221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E88427E-C24E-3B6D-A93E-B147E82BBBA0}"/>
              </a:ext>
            </a:extLst>
          </p:cNvPr>
          <p:cNvSpPr>
            <a:spLocks noGrp="1"/>
          </p:cNvSpPr>
          <p:nvPr>
            <p:ph type="title"/>
          </p:nvPr>
        </p:nvSpPr>
        <p:spPr/>
        <p:txBody>
          <a:bodyPr/>
          <a:lstStyle/>
          <a:p>
            <a:r>
              <a:rPr lang="en-US"/>
              <a:t>The devil is in the details</a:t>
            </a:r>
            <a:endParaRPr lang="en-US" dirty="0"/>
          </a:p>
        </p:txBody>
      </p:sp>
      <p:pic>
        <p:nvPicPr>
          <p:cNvPr id="3" name="Picture 2">
            <a:extLst>
              <a:ext uri="{FF2B5EF4-FFF2-40B4-BE49-F238E27FC236}">
                <a16:creationId xmlns:a16="http://schemas.microsoft.com/office/drawing/2014/main" id="{FF403A81-218A-0A6B-A692-EB367D50D280}"/>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28988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62E3F8F-46D3-00D0-4E08-9960A92AC0B8}"/>
              </a:ext>
            </a:extLst>
          </p:cNvPr>
          <p:cNvSpPr>
            <a:spLocks noGrp="1"/>
          </p:cNvSpPr>
          <p:nvPr>
            <p:ph type="title"/>
          </p:nvPr>
        </p:nvSpPr>
        <p:spPr/>
        <p:txBody>
          <a:bodyPr/>
          <a:lstStyle/>
          <a:p>
            <a:r>
              <a:rPr lang="en-US" sz="3200"/>
              <a:t>What have we learned about using costs?</a:t>
            </a:r>
            <a:endParaRPr lang="en-US" sz="3200" dirty="0"/>
          </a:p>
        </p:txBody>
      </p:sp>
      <p:pic>
        <p:nvPicPr>
          <p:cNvPr id="3" name="Picture 2">
            <a:extLst>
              <a:ext uri="{FF2B5EF4-FFF2-40B4-BE49-F238E27FC236}">
                <a16:creationId xmlns:a16="http://schemas.microsoft.com/office/drawing/2014/main" id="{85471154-7CFC-7CF5-3F39-C8BE673DAE6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71777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ADE6AD6-B519-9968-59B2-A4D68DD12C8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80D034F-EBE8-C9F4-8B98-E98A4794CCAF}"/>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7158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96C4AF5-55D1-272E-A479-8D933943503E}"/>
              </a:ext>
            </a:extLst>
          </p:cNvPr>
          <p:cNvSpPr>
            <a:spLocks noGrp="1"/>
          </p:cNvSpPr>
          <p:nvPr>
            <p:ph type="title"/>
          </p:nvPr>
        </p:nvSpPr>
        <p:spPr/>
        <p:txBody>
          <a:bodyPr/>
          <a:lstStyle/>
          <a:p>
            <a:r>
              <a:rPr lang="en-US"/>
              <a:t>Real World Applications of Costing for Family Planning</a:t>
            </a:r>
            <a:endParaRPr lang="en-US" dirty="0"/>
          </a:p>
        </p:txBody>
      </p:sp>
      <p:pic>
        <p:nvPicPr>
          <p:cNvPr id="3" name="Picture 2">
            <a:extLst>
              <a:ext uri="{FF2B5EF4-FFF2-40B4-BE49-F238E27FC236}">
                <a16:creationId xmlns:a16="http://schemas.microsoft.com/office/drawing/2014/main" id="{B232327E-57B1-8693-41AA-E48EE0F416C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30220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18DA2DC-A888-F8E6-F2B8-A9A0B922EFE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307ECE5-E694-17C5-C8EB-82500D78B58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74171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8C6B3DA-6E09-0D5E-009E-A763291BD238}"/>
              </a:ext>
            </a:extLst>
          </p:cNvPr>
          <p:cNvSpPr>
            <a:spLocks noGrp="1"/>
          </p:cNvSpPr>
          <p:nvPr>
            <p:ph type="title"/>
          </p:nvPr>
        </p:nvSpPr>
        <p:spPr/>
        <p:txBody>
          <a:bodyPr/>
          <a:lstStyle/>
          <a:p>
            <a:r>
              <a:rPr lang="en-US" sz="3200"/>
              <a:t>What other information do we need to know from the study? </a:t>
            </a:r>
            <a:endParaRPr lang="en-US" sz="3200" dirty="0"/>
          </a:p>
        </p:txBody>
      </p:sp>
      <p:pic>
        <p:nvPicPr>
          <p:cNvPr id="3" name="Picture 2">
            <a:extLst>
              <a:ext uri="{FF2B5EF4-FFF2-40B4-BE49-F238E27FC236}">
                <a16:creationId xmlns:a16="http://schemas.microsoft.com/office/drawing/2014/main" id="{78FC2D21-EF4E-83BD-6C2B-CCC9964B6C4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25812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A7329A5-E1AC-C46D-F6C9-FACBF256C27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53DCA77-6241-B55B-2093-790C495D5CFF}"/>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11275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038E136-B172-A85B-E0D3-4F5BD4382E2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0B202D1-4F32-2013-E415-8A6FAD70173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31254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2C4F1FF-B6BD-C7D1-E33D-8F31FFB23A2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E2D08D7-E148-8BDE-A62A-A82DE0828A91}"/>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59223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44AB87A-D9CB-7AA3-51BA-61BE9638AC0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058BCFC-5F76-780A-486D-4135E2D89E9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53797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EB8C34E-BB15-78F6-B25C-EA8E19E6DAC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EA9BECB-7A38-F1B7-EAFD-7BC030D798D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16064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DDB21F8-44CF-5B3A-D103-4A4A715298F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56211FA9-9B04-25E9-B3C6-D969B57F5B4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6609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75FCA9D-91BC-AF4B-70EA-F0D239E35B5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AC4B72B-3717-3AD4-5B03-B1A46B03BB98}"/>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87784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E44234C-C71E-91B6-F760-7D50C2672FD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864B11B-DD1C-3743-EF6C-1A62CBCC2A0F}"/>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52297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09F37AC-9991-C4E3-8592-F5C9B5644D1F}"/>
              </a:ext>
            </a:extLst>
          </p:cNvPr>
          <p:cNvSpPr>
            <a:spLocks noGrp="1"/>
          </p:cNvSpPr>
          <p:nvPr>
            <p:ph type="title"/>
          </p:nvPr>
        </p:nvSpPr>
        <p:spPr/>
        <p:txBody>
          <a:bodyPr/>
          <a:lstStyle/>
          <a:p>
            <a:r>
              <a:rPr lang="en-US"/>
              <a:t>CIPs and strategic planning</a:t>
            </a:r>
            <a:endParaRPr lang="en-US" dirty="0"/>
          </a:p>
        </p:txBody>
      </p:sp>
      <p:pic>
        <p:nvPicPr>
          <p:cNvPr id="3" name="Picture 2">
            <a:extLst>
              <a:ext uri="{FF2B5EF4-FFF2-40B4-BE49-F238E27FC236}">
                <a16:creationId xmlns:a16="http://schemas.microsoft.com/office/drawing/2014/main" id="{ACC75373-0C96-A392-8FEC-C29B85AF04C8}"/>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95425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2B4CAC2-A913-F583-852F-7A9E02D4077E}"/>
              </a:ext>
            </a:extLst>
          </p:cNvPr>
          <p:cNvSpPr>
            <a:spLocks noGrp="1"/>
          </p:cNvSpPr>
          <p:nvPr>
            <p:ph type="title"/>
          </p:nvPr>
        </p:nvSpPr>
        <p:spPr/>
        <p:txBody>
          <a:bodyPr/>
          <a:lstStyle/>
          <a:p>
            <a:pPr marL="86915">
              <a:lnSpc>
                <a:spcPct val="107000"/>
              </a:lnSpc>
              <a:spcBef>
                <a:spcPts val="0"/>
              </a:spcBef>
              <a:tabLst>
                <a:tab pos="347663" algn="l"/>
              </a:tabLst>
            </a:pPr>
            <a:r>
              <a:rPr lang="en-US" sz="2800">
                <a:solidFill>
                  <a:srgbClr val="000000"/>
                </a:solidFill>
                <a:ea typeface="Times New Roman" panose="02020603050405020304" pitchFamily="18" charset="0"/>
                <a:cs typeface="Calibri" panose="020F0502020204030204" pitchFamily="34" charset="0"/>
              </a:rPr>
              <a:t>What solutions did the authors find by digging deeper into the differences?</a:t>
            </a:r>
            <a:endParaRPr lang="en-US" sz="2800" dirty="0">
              <a:solidFill>
                <a:srgbClr val="000000"/>
              </a:solidFill>
              <a:ea typeface="Times New Roman" panose="02020603050405020304" pitchFamily="18" charset="0"/>
              <a:cs typeface="Calibri" panose="020F0502020204030204" pitchFamily="34" charset="0"/>
            </a:endParaRPr>
          </a:p>
        </p:txBody>
      </p:sp>
      <p:pic>
        <p:nvPicPr>
          <p:cNvPr id="3" name="Picture 2">
            <a:extLst>
              <a:ext uri="{FF2B5EF4-FFF2-40B4-BE49-F238E27FC236}">
                <a16:creationId xmlns:a16="http://schemas.microsoft.com/office/drawing/2014/main" id="{4B686777-D478-3EC8-F9DB-E017F6EEE59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07598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EA5CD0A-2542-C2F9-2A13-4DF05F2E8618}"/>
              </a:ext>
            </a:extLst>
          </p:cNvPr>
          <p:cNvSpPr>
            <a:spLocks noGrp="1"/>
          </p:cNvSpPr>
          <p:nvPr>
            <p:ph type="title"/>
          </p:nvPr>
        </p:nvSpPr>
        <p:spPr/>
        <p:txBody>
          <a:bodyPr/>
          <a:lstStyle/>
          <a:p>
            <a:r>
              <a:rPr lang="en-US"/>
              <a:t>Thank you for your attention!</a:t>
            </a:r>
            <a:endParaRPr lang="en-US" dirty="0"/>
          </a:p>
        </p:txBody>
      </p:sp>
      <p:pic>
        <p:nvPicPr>
          <p:cNvPr id="3" name="Picture 2">
            <a:extLst>
              <a:ext uri="{FF2B5EF4-FFF2-40B4-BE49-F238E27FC236}">
                <a16:creationId xmlns:a16="http://schemas.microsoft.com/office/drawing/2014/main" id="{BB185CE2-A8E6-B989-568F-61FC57A7EDAF}"/>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5803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3B05B91-158B-BD21-E1EC-82306D67A814}"/>
              </a:ext>
            </a:extLst>
          </p:cNvPr>
          <p:cNvSpPr>
            <a:spLocks noGrp="1"/>
          </p:cNvSpPr>
          <p:nvPr>
            <p:ph type="title"/>
          </p:nvPr>
        </p:nvSpPr>
        <p:spPr/>
        <p:txBody>
          <a:bodyPr/>
          <a:lstStyle/>
          <a:p>
            <a:r>
              <a:rPr lang="en-US" sz="3600"/>
              <a:t>What is a CIP?</a:t>
            </a:r>
            <a:endParaRPr lang="en-US" sz="3600" dirty="0"/>
          </a:p>
        </p:txBody>
      </p:sp>
      <p:pic>
        <p:nvPicPr>
          <p:cNvPr id="3" name="Picture 2">
            <a:extLst>
              <a:ext uri="{FF2B5EF4-FFF2-40B4-BE49-F238E27FC236}">
                <a16:creationId xmlns:a16="http://schemas.microsoft.com/office/drawing/2014/main" id="{C3988496-CD79-28C4-F0DB-85CE75B61D6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0925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1F66530-6048-9A6E-C6EE-DDD02FB97487}"/>
              </a:ext>
            </a:extLst>
          </p:cNvPr>
          <p:cNvSpPr>
            <a:spLocks noGrp="1"/>
          </p:cNvSpPr>
          <p:nvPr>
            <p:ph type="title"/>
          </p:nvPr>
        </p:nvSpPr>
        <p:spPr/>
        <p:txBody>
          <a:bodyPr/>
          <a:lstStyle/>
          <a:p>
            <a:r>
              <a:rPr lang="en-US" sz="3600"/>
              <a:t>What is included in a CIP?</a:t>
            </a:r>
            <a:endParaRPr lang="en-US" sz="3600" dirty="0"/>
          </a:p>
        </p:txBody>
      </p:sp>
      <p:pic>
        <p:nvPicPr>
          <p:cNvPr id="3" name="Picture 2">
            <a:extLst>
              <a:ext uri="{FF2B5EF4-FFF2-40B4-BE49-F238E27FC236}">
                <a16:creationId xmlns:a16="http://schemas.microsoft.com/office/drawing/2014/main" id="{0FD54D61-3CC1-79BF-8A6A-FBD6FBA9B48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46010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8A05289-5504-6D54-C1AF-CE5B2BA0787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86F87EE-D4A9-D64D-1F14-014401E7E58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74026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FF95612-8B7A-6E0C-D073-B5701DDEFE2D}"/>
              </a:ext>
            </a:extLst>
          </p:cNvPr>
          <p:cNvSpPr>
            <a:spLocks noGrp="1"/>
          </p:cNvSpPr>
          <p:nvPr>
            <p:ph type="title"/>
          </p:nvPr>
        </p:nvSpPr>
        <p:spPr/>
        <p:txBody>
          <a:bodyPr/>
          <a:lstStyle/>
          <a:p>
            <a:r>
              <a:rPr lang="en-US" sz="3600"/>
              <a:t>How can priorities be set? </a:t>
            </a:r>
            <a:endParaRPr lang="en-US" sz="3600" dirty="0"/>
          </a:p>
        </p:txBody>
      </p:sp>
      <p:pic>
        <p:nvPicPr>
          <p:cNvPr id="3" name="Picture 2">
            <a:extLst>
              <a:ext uri="{FF2B5EF4-FFF2-40B4-BE49-F238E27FC236}">
                <a16:creationId xmlns:a16="http://schemas.microsoft.com/office/drawing/2014/main" id="{807DEC49-F68C-7206-FEAB-A813A9721F6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9902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764BB84-A026-A8D4-4D5F-654AB60ED9CE}"/>
              </a:ext>
            </a:extLst>
          </p:cNvPr>
          <p:cNvSpPr>
            <a:spLocks noGrp="1"/>
          </p:cNvSpPr>
          <p:nvPr>
            <p:ph type="title"/>
          </p:nvPr>
        </p:nvSpPr>
        <p:spPr/>
        <p:txBody>
          <a:bodyPr/>
          <a:lstStyle/>
          <a:p>
            <a:r>
              <a:rPr lang="en-US" sz="3600"/>
              <a:t>How does FP Goals work?</a:t>
            </a:r>
            <a:endParaRPr lang="en-US" sz="3600" dirty="0"/>
          </a:p>
        </p:txBody>
      </p:sp>
      <p:pic>
        <p:nvPicPr>
          <p:cNvPr id="3" name="Picture 2">
            <a:extLst>
              <a:ext uri="{FF2B5EF4-FFF2-40B4-BE49-F238E27FC236}">
                <a16:creationId xmlns:a16="http://schemas.microsoft.com/office/drawing/2014/main" id="{A29F2C80-81C5-B934-EF07-0F454F33EBC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9299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59A53E9-EDF5-8DD3-7B7C-F25AD1AE750F}"/>
              </a:ext>
            </a:extLst>
          </p:cNvPr>
          <p:cNvSpPr>
            <a:spLocks noGrp="1"/>
          </p:cNvSpPr>
          <p:nvPr>
            <p:ph type="title"/>
          </p:nvPr>
        </p:nvSpPr>
        <p:spPr/>
        <p:txBody>
          <a:bodyPr/>
          <a:lstStyle/>
          <a:p>
            <a:r>
              <a:rPr lang="en-US" sz="3200"/>
              <a:t>What interventions and results are included?</a:t>
            </a:r>
            <a:endParaRPr lang="en-US" sz="3200" dirty="0"/>
          </a:p>
        </p:txBody>
      </p:sp>
      <p:pic>
        <p:nvPicPr>
          <p:cNvPr id="3" name="Picture 2">
            <a:extLst>
              <a:ext uri="{FF2B5EF4-FFF2-40B4-BE49-F238E27FC236}">
                <a16:creationId xmlns:a16="http://schemas.microsoft.com/office/drawing/2014/main" id="{21C0162E-502C-33DC-6F95-E880BB45096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11155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1168</Words>
  <Application>Microsoft Office PowerPoint</Application>
  <PresentationFormat>On-screen Show (4:3)</PresentationFormat>
  <Paragraphs>80</Paragraphs>
  <Slides>31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Gill Sans MT</vt:lpstr>
      <vt:lpstr>Office Theme</vt:lpstr>
      <vt:lpstr>Costing for Family Planning:  Real World Applications of Costing for Family Planning</vt:lpstr>
      <vt:lpstr>Real World Applications of Costing for Family Planning</vt:lpstr>
      <vt:lpstr>CIPs and strategic planning</vt:lpstr>
      <vt:lpstr>What is a CIP?</vt:lpstr>
      <vt:lpstr>What is included in a CIP?</vt:lpstr>
      <vt:lpstr>PowerPoint Presentation</vt:lpstr>
      <vt:lpstr>How can priorities be set? </vt:lpstr>
      <vt:lpstr>How does FP Goals work?</vt:lpstr>
      <vt:lpstr>What interventions and results are included?</vt:lpstr>
      <vt:lpstr>PowerPoint Presentation</vt:lpstr>
      <vt:lpstr>PowerPoint Presentation</vt:lpstr>
      <vt:lpstr>PowerPoint Presentation</vt:lpstr>
      <vt:lpstr>PowerPoint Presentation</vt:lpstr>
      <vt:lpstr>PowerPoint Presentation</vt:lpstr>
      <vt:lpstr>PowerPoint Presentation</vt:lpstr>
      <vt:lpstr>Circling back to CIPs</vt:lpstr>
      <vt:lpstr>The devil is in the details</vt:lpstr>
      <vt:lpstr>What have we learned about using costs?</vt:lpstr>
      <vt:lpstr>PowerPoint Presentation</vt:lpstr>
      <vt:lpstr>PowerPoint Presentation</vt:lpstr>
      <vt:lpstr>What other information do we need to know from the study?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solutions did the authors find by digging deeper into the differences?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Costing for Family Planning:  Real World Applications of Costing for Family Planning</dc:title>
  <dc:creator>Margaret Reeves</dc:creator>
  <cp:lastModifiedBy>Margaret Reeves</cp:lastModifiedBy>
  <cp:revision>2</cp:revision>
  <dcterms:created xsi:type="dcterms:W3CDTF">2022-10-20T02:45:58Z</dcterms:created>
  <dcterms:modified xsi:type="dcterms:W3CDTF">2022-10-20T02:52:58Z</dcterms:modified>
</cp:coreProperties>
</file>